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50" r:id="rId2"/>
    <p:sldMasterId id="2147483651" r:id="rId3"/>
    <p:sldMasterId id="2147483652" r:id="rId4"/>
    <p:sldMasterId id="2147483653" r:id="rId5"/>
    <p:sldMasterId id="2147483654" r:id="rId6"/>
    <p:sldMasterId id="2147483655" r:id="rId7"/>
    <p:sldMasterId id="2147483656" r:id="rId8"/>
  </p:sldMasterIdLst>
  <p:notesMasterIdLst>
    <p:notesMasterId r:id="rId34"/>
  </p:notesMasterIdLst>
  <p:sldIdLst>
    <p:sldId id="256" r:id="rId9"/>
    <p:sldId id="266" r:id="rId10"/>
    <p:sldId id="257" r:id="rId11"/>
    <p:sldId id="258" r:id="rId12"/>
    <p:sldId id="267" r:id="rId13"/>
    <p:sldId id="270" r:id="rId14"/>
    <p:sldId id="271" r:id="rId15"/>
    <p:sldId id="272" r:id="rId16"/>
    <p:sldId id="273" r:id="rId17"/>
    <p:sldId id="274" r:id="rId18"/>
    <p:sldId id="275" r:id="rId19"/>
    <p:sldId id="260" r:id="rId20"/>
    <p:sldId id="261" r:id="rId21"/>
    <p:sldId id="264" r:id="rId22"/>
    <p:sldId id="268" r:id="rId23"/>
    <p:sldId id="276" r:id="rId24"/>
    <p:sldId id="277" r:id="rId25"/>
    <p:sldId id="278" r:id="rId26"/>
    <p:sldId id="262" r:id="rId27"/>
    <p:sldId id="281" r:id="rId28"/>
    <p:sldId id="263" r:id="rId29"/>
    <p:sldId id="282" r:id="rId30"/>
    <p:sldId id="283" r:id="rId31"/>
    <p:sldId id="269" r:id="rId32"/>
    <p:sldId id="284" r:id="rId3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21" Type="http://schemas.openxmlformats.org/officeDocument/2006/relationships/slide" Target="slides/slide13.xml"/><Relationship Id="rId34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viewProps" Target="viewProp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presProps" Target="presProps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16AD2B-122E-46DE-9B4C-EE6FC1FA6DD6}" type="datetimeFigureOut">
              <a:rPr lang="ru-RU" smtClean="0"/>
              <a:pPr/>
              <a:t>19.03.2020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7B41A6-251B-415A-9023-DEC000B193A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66438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7B41A6-251B-415A-9023-DEC000B193A5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99542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7B41A6-251B-415A-9023-DEC000B193A5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12665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82FF99-7E98-43ED-94F9-05B981E86BB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57134-DA35-4A36-B5BB-66FF24B597E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265F0F-52EE-4A1C-890B-7E0B3B06D01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B57FAF-CCA9-43F4-8AA9-E79B18A23D9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C792A9-A5F9-4E49-BED9-6C709636380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D3E671-8A31-47D3-BE48-6F25784F189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4389438"/>
            <a:ext cx="4038600" cy="23161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4389438"/>
            <a:ext cx="4038600" cy="23161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655782-F0D2-44FA-9D78-5EDAEB23241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3C49E5-30AC-4E34-AA9B-8CD7FA4168C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8675A4-7711-4C6A-BC9D-5043E144E4D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2DA66C-C7CC-44C6-ACC7-8F121F62915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747F1A-6724-4F4A-9A76-4C6CFAE707B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E87665-444C-44B5-B192-95A0FF5F15A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93FE44-E382-44BF-B1BF-978B9EF103C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6CDB4F-974C-4549-BD20-BD2CBDF1AC7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04800"/>
            <a:ext cx="2057400" cy="6400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6400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DA62E3-6B1B-4001-BE24-25A1CC10D8A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0BDAF8-1CD4-49D6-B6A0-91335889E9D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3F9DEF-216A-4FEA-AF1E-993DAC80CE8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E541A5-6896-4FA5-B002-2914BB2A88F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0126B6-3585-4CCE-8139-74AC864ED91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48C89A-C386-467B-839C-4E166CA7854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2B8CD9-0AD2-4A19-97C6-E18F7CA0393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BF1C1-E624-47E8-88E4-5BA95FBA9A5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07F094-F337-4170-B523-5FCE1A03926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DC6111-0CC2-450C-AA8D-EA737A929FF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3ED65A-75A1-4CBB-BDDC-628A02755A1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49A90A-EC13-4AEA-904C-C861302CF9D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FE5A47-FB1A-483A-BE0D-55AFC54F309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3FC79D-F9B6-4CAB-AACF-CD4A58A5853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6ABAE4-1B17-4D07-8EC8-5E5A26B75D0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335F98-5613-4C9F-B338-7A3B0F7F5C7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212CBC-30A6-405A-8A4F-BACD9F87C74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B2A65C-3847-48FA-B087-436161B55C2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F541D7-D16D-4A62-9151-D83F19B2F7B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9ABC63-1C9B-4D8E-ACEB-C3D43A01ADD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542495-EB00-45EC-B678-1385D40C3C2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2F1E6A-4D0D-4633-BBEC-A76E81A1473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2E8748-F259-4F1C-B94D-E10A76D741E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7F84F5-1762-4929-8055-63F4F997CEE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8A4D3C-6F66-4786-A83E-77A699F11B6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1B62DF-26BE-407C-83BA-863E9D387C7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877AFE-0A2E-4D27-BE8D-DE43C5553E0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03AE84-2120-48A3-8D9A-63551DBAD6C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4389438"/>
            <a:ext cx="4038600" cy="23161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4389438"/>
            <a:ext cx="4038600" cy="23161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7BE622-0167-4AEA-B646-CB9B32312AC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85EE2D-BCDD-4A85-AE29-3851DD416BF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5204C1-0B0D-455D-AB05-09E8D656ED0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16BA98-4E3A-496C-8900-6D860DA754B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0713C0-6827-4B6A-BA14-AF73CD4A538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8F2ADB-A1B4-422E-82C4-A0B732F690E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10D2CC-F6D3-460E-9277-AAD4B7E5709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1074BA-EAB6-4217-8909-3CD1B4A0E90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04800"/>
            <a:ext cx="2057400" cy="6400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6400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27A1A9-68BF-491B-B96A-37A267D3521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9C7CE3-405D-4CA3-AF7F-FBCFB6DAC41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603052-3512-4BA8-AACA-CBD5938C51A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5F42EE-5D2F-4D22-AC1A-6323063606D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1755C4-F859-459C-993F-C957A3481B2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F59DF7-32A2-4EE6-B9D1-6878ECFEBB4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896787-FCA1-4CB6-A15E-BF02E4C33EF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BFFB54-0A8E-4009-B6EE-69DD86BA122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D4D6F1-28C4-45AB-88DC-42BE7F4A55A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4D0170-4EF4-41FB-93AF-1616F5E5A92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467196-715F-4C4C-A8FC-F47B36A378B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174B30-CAD3-40D6-993F-CDEA259A6E5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15AE6C-6AEA-4712-A05B-2C3077E674B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4E6C43-A6A6-464C-B18F-B66CF165578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20AE12-004D-44BA-9137-94AD8E04E70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4D76BD-F83B-4560-87AA-5855D185ADA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B5A363-FFAD-41C9-909E-20A2C719812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7773DE-6FFB-446B-BBAD-6E252A236A5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E12E23-F7D0-482F-AF1C-758BFCD7EA7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5A1BC3-DDE3-4DAF-B5A3-A828AFC27B9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0D2D5B-AD0C-4DDA-8AE2-1BB35225AF7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CB7C9E-C469-4EC9-898F-B9C054BFB3B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B44F7B-7F67-4FAA-911C-801751535FA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D33BC5-C0F1-4BCD-B373-F2DD3DD653B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6B6A70-A2B7-4D99-824D-2A3FB9EEF15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48EEE5-18D2-44E1-BE97-EA0D6F1B990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B6F74C-49C4-45DB-A049-96C5A484095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C48CE6-A7DA-4C70-8797-F370E140E4A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8B4D12-C9B3-4B44-A772-95605E1017A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4389438"/>
            <a:ext cx="4038600" cy="23161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4389438"/>
            <a:ext cx="4038600" cy="23161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7F6D22-4E5B-4654-84FC-AEC1F39FCDE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F94B5F-F673-4825-A1DE-33D24E86929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DAC336-AD59-47A9-9ED5-0E5D7CFC50E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9D80D4-EE01-4E1C-906B-3BA9CC6AADD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E957A4-46BF-45E1-9BFE-A17CF99D6AD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9C3DC6-B136-4360-92E6-C1578A6A788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8A1D8B-6D01-4D4B-BB3C-C17570B750B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04800"/>
            <a:ext cx="2057400" cy="6400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6400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95D451-D5AC-4B3A-9C1C-C8040E368BC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E3485C-2F88-479F-AA23-42E7C7F4C09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7.jpe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8.jpe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E53CB4D-4057-450D-85F5-D4B87D79B28E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048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4389438"/>
            <a:ext cx="8229600" cy="2316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7254033-7307-40E1-9814-6805C9148220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ctr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4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19C31905-7B41-453B-B033-4240DCEECB9A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94219CE2-463A-483C-97DB-C1F32AF8A21A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048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4389438"/>
            <a:ext cx="8229600" cy="2316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22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22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7EDC4F5-CC2A-4453-A053-8C41ED1F152B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ctr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33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ABF75FF-326C-43C7-9F2E-3D95C68F58F5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9C2B9D7E-F1CE-4D8B-8BBA-8794C0516FA8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048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4389438"/>
            <a:ext cx="8229600" cy="2316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94CF655B-8EBC-4C19-A587-203A08B58400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ctr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1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Relationship Id="rId9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5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1.xml"/><Relationship Id="rId6" Type="http://schemas.openxmlformats.org/officeDocument/2006/relationships/image" Target="../media/image31.png"/><Relationship Id="rId5" Type="http://schemas.openxmlformats.org/officeDocument/2006/relationships/image" Target="../media/image30.jpeg"/><Relationship Id="rId4" Type="http://schemas.openxmlformats.org/officeDocument/2006/relationships/image" Target="../media/image29.jpeg"/><Relationship Id="rId9" Type="http://schemas.openxmlformats.org/officeDocument/2006/relationships/image" Target="../media/image34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hyperlink" Target="mailto:stefa77777@mail.ru" TargetMode="External"/><Relationship Id="rId1" Type="http://schemas.openxmlformats.org/officeDocument/2006/relationships/slideLayout" Target="../slideLayouts/slideLayout5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1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56792"/>
            <a:ext cx="7772400" cy="2952327"/>
          </a:xfrm>
        </p:spPr>
        <p:txBody>
          <a:bodyPr/>
          <a:lstStyle/>
          <a:p>
            <a:r>
              <a:rPr lang="ru-RU" dirty="0" smtClean="0"/>
              <a:t>Детская поэзия второй половины ХХ века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4000" dirty="0" smtClean="0"/>
              <a:t>(Е.Серова, </a:t>
            </a:r>
            <a:r>
              <a:rPr lang="ru-RU" sz="4000" dirty="0" err="1" smtClean="0"/>
              <a:t>И.Токмакова</a:t>
            </a:r>
            <a:r>
              <a:rPr lang="ru-RU" sz="4000" dirty="0" smtClean="0"/>
              <a:t>, В.Берестов)</a:t>
            </a:r>
            <a:endParaRPr lang="ru-RU" sz="4000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5445224"/>
            <a:ext cx="7520880" cy="648072"/>
          </a:xfrm>
        </p:spPr>
        <p:txBody>
          <a:bodyPr/>
          <a:lstStyle/>
          <a:p>
            <a:pPr algn="r"/>
            <a:r>
              <a:rPr lang="ru-RU" dirty="0" smtClean="0"/>
              <a:t>Методический материал к занятию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496944" cy="994122"/>
          </a:xfrm>
        </p:spPr>
        <p:txBody>
          <a:bodyPr/>
          <a:lstStyle/>
          <a:p>
            <a:r>
              <a:rPr lang="ru-RU" u="sng" dirty="0" smtClean="0"/>
              <a:t>Тема детства</a:t>
            </a:r>
            <a:endParaRPr lang="ru-RU" u="sng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628800"/>
            <a:ext cx="8208912" cy="4608512"/>
          </a:xfrm>
        </p:spPr>
        <p:txBody>
          <a:bodyPr/>
          <a:lstStyle/>
          <a:p>
            <a:pPr hangingPunct="0">
              <a:buNone/>
            </a:pPr>
            <a:r>
              <a:rPr lang="ru-RU" sz="3600" dirty="0" smtClean="0"/>
              <a:t>   В стихах - игры и повседневная жизнь детей, где раскрываются их характеры. </a:t>
            </a:r>
          </a:p>
          <a:p>
            <a:pPr hangingPunct="0">
              <a:buNone/>
            </a:pPr>
            <a:r>
              <a:rPr lang="ru-RU" sz="3600" dirty="0" smtClean="0"/>
              <a:t>   Серова умело направляет ребенка на оценку любого поступка или поведения героя и как бы говорит: дети бывают разные.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496944" cy="850106"/>
          </a:xfrm>
        </p:spPr>
        <p:txBody>
          <a:bodyPr/>
          <a:lstStyle/>
          <a:p>
            <a:r>
              <a:rPr lang="ru-RU" u="sng" dirty="0" smtClean="0"/>
              <a:t>Особенности стихотворений</a:t>
            </a:r>
            <a:endParaRPr lang="ru-RU" u="sng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340768"/>
            <a:ext cx="8712968" cy="4896544"/>
          </a:xfrm>
        </p:spPr>
        <p:txBody>
          <a:bodyPr/>
          <a:lstStyle/>
          <a:p>
            <a:pPr marL="742950" indent="-742950" hangingPunct="0">
              <a:buFont typeface="+mj-lt"/>
              <a:buAutoNum type="arabicPeriod"/>
            </a:pPr>
            <a:r>
              <a:rPr lang="ru-RU" sz="3600" dirty="0" smtClean="0"/>
              <a:t>Динамичность сюжета.</a:t>
            </a:r>
          </a:p>
          <a:p>
            <a:pPr marL="742950" indent="-742950" hangingPunct="0">
              <a:buFont typeface="+mj-lt"/>
              <a:buAutoNum type="arabicPeriod"/>
            </a:pPr>
            <a:r>
              <a:rPr lang="ru-RU" sz="3600" dirty="0" smtClean="0"/>
              <a:t>Юмористический характер.</a:t>
            </a:r>
          </a:p>
          <a:p>
            <a:pPr marL="742950" indent="-742950" hangingPunct="0">
              <a:buFont typeface="+mj-lt"/>
              <a:buAutoNum type="arabicPeriod"/>
            </a:pPr>
            <a:r>
              <a:rPr lang="ru-RU" sz="3600" dirty="0" smtClean="0"/>
              <a:t>Точно передаются особенности детского мироощущения, речи, мышления.</a:t>
            </a:r>
          </a:p>
          <a:p>
            <a:pPr marL="742950" indent="-742950" hangingPunct="0">
              <a:buFont typeface="+mj-lt"/>
              <a:buAutoNum type="arabicPeriod"/>
            </a:pPr>
            <a:r>
              <a:rPr lang="ru-RU" sz="3600" dirty="0" smtClean="0"/>
              <a:t>Использует различный ритмический рисунок, прием контраста.</a:t>
            </a:r>
          </a:p>
          <a:p>
            <a:pPr marL="742950" indent="-742950" hangingPunct="0">
              <a:buFont typeface="+mj-lt"/>
              <a:buAutoNum type="arabicPeriod"/>
            </a:pPr>
            <a:r>
              <a:rPr lang="ru-RU" sz="3600" dirty="0" smtClean="0"/>
              <a:t>Имеют воспитательный аспект.</a:t>
            </a:r>
          </a:p>
          <a:p>
            <a:pPr hangingPunct="0">
              <a:buNone/>
            </a:pPr>
            <a:endParaRPr lang="ru-RU" sz="3600" dirty="0" smtClean="0"/>
          </a:p>
          <a:p>
            <a:pPr hangingPunct="0">
              <a:buNone/>
            </a:pPr>
            <a:r>
              <a:rPr lang="ru-RU" sz="3600" dirty="0" smtClean="0"/>
              <a:t>  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856984" cy="864096"/>
          </a:xfrm>
        </p:spPr>
        <p:txBody>
          <a:bodyPr/>
          <a:lstStyle/>
          <a:p>
            <a:r>
              <a:rPr lang="ru-RU" sz="4000" dirty="0" smtClean="0"/>
              <a:t>Полдня рисовал я красавца-коня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51520" y="1268760"/>
            <a:ext cx="4104456" cy="5112568"/>
          </a:xfrm>
        </p:spPr>
        <p:txBody>
          <a:bodyPr/>
          <a:lstStyle/>
          <a:p>
            <a:pPr>
              <a:buNone/>
            </a:pPr>
            <a:r>
              <a:rPr lang="ru-RU" sz="2400" dirty="0" smtClean="0"/>
              <a:t>    </a:t>
            </a:r>
            <a:r>
              <a:rPr lang="ru-RU" sz="2600" dirty="0" smtClean="0"/>
              <a:t>Полдня рисовал я красавца-коня,</a:t>
            </a:r>
            <a:br>
              <a:rPr lang="ru-RU" sz="2600" dirty="0" smtClean="0"/>
            </a:br>
            <a:r>
              <a:rPr lang="ru-RU" sz="2600" dirty="0" smtClean="0"/>
              <a:t>И все за рисунок хвалили меня.</a:t>
            </a:r>
            <a:br>
              <a:rPr lang="ru-RU" sz="2600" dirty="0" smtClean="0"/>
            </a:br>
            <a:r>
              <a:rPr lang="ru-RU" sz="2600" dirty="0" smtClean="0"/>
              <a:t>Сначала мне мама</a:t>
            </a:r>
            <a:br>
              <a:rPr lang="ru-RU" sz="2600" dirty="0" smtClean="0"/>
            </a:br>
            <a:r>
              <a:rPr lang="ru-RU" sz="2600" dirty="0" smtClean="0"/>
              <a:t>Сказала словечко:</a:t>
            </a:r>
            <a:br>
              <a:rPr lang="ru-RU" sz="2600" dirty="0" smtClean="0"/>
            </a:br>
            <a:r>
              <a:rPr lang="ru-RU" sz="2600" dirty="0" smtClean="0"/>
              <a:t>— Чудесная, </a:t>
            </a:r>
            <a:r>
              <a:rPr lang="ru-RU" sz="2600" dirty="0" err="1" smtClean="0"/>
              <a:t>Мишенька</a:t>
            </a:r>
            <a:r>
              <a:rPr lang="ru-RU" sz="2600" dirty="0" smtClean="0"/>
              <a:t>,</a:t>
            </a:r>
            <a:br>
              <a:rPr lang="ru-RU" sz="2600" dirty="0" smtClean="0"/>
            </a:br>
            <a:r>
              <a:rPr lang="ru-RU" sz="2600" dirty="0" smtClean="0"/>
              <a:t>Вышла овечка!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600" dirty="0" smtClean="0"/>
              <a:t>Но с тем же рисунком</a:t>
            </a:r>
            <a:br>
              <a:rPr lang="ru-RU" sz="2600" dirty="0" smtClean="0"/>
            </a:br>
            <a:r>
              <a:rPr lang="ru-RU" sz="2600" dirty="0" smtClean="0"/>
              <a:t>Я к папе пошел,</a:t>
            </a:r>
            <a:br>
              <a:rPr lang="ru-RU" sz="26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196752"/>
            <a:ext cx="4244280" cy="5184576"/>
          </a:xfrm>
        </p:spPr>
        <p:txBody>
          <a:bodyPr/>
          <a:lstStyle/>
          <a:p>
            <a:pPr>
              <a:buNone/>
            </a:pPr>
            <a:r>
              <a:rPr lang="ru-RU" sz="2500" dirty="0" smtClean="0"/>
              <a:t>    </a:t>
            </a:r>
            <a:r>
              <a:rPr lang="ru-RU" sz="2600" dirty="0" smtClean="0"/>
              <a:t>И папа сказал мне:</a:t>
            </a:r>
            <a:br>
              <a:rPr lang="ru-RU" sz="2600" dirty="0" smtClean="0"/>
            </a:br>
            <a:r>
              <a:rPr lang="ru-RU" sz="2600" dirty="0" smtClean="0"/>
              <a:t>— Отличный козел!</a:t>
            </a:r>
          </a:p>
          <a:p>
            <a:pPr>
              <a:spcBef>
                <a:spcPts val="24"/>
              </a:spcBef>
              <a:buNone/>
            </a:pPr>
            <a:endParaRPr lang="ru-RU" sz="2400" dirty="0" smtClean="0"/>
          </a:p>
          <a:p>
            <a:pPr>
              <a:buNone/>
            </a:pPr>
            <a:r>
              <a:rPr lang="ru-RU" sz="2500" dirty="0" smtClean="0"/>
              <a:t>    </a:t>
            </a:r>
            <a:r>
              <a:rPr lang="ru-RU" sz="2600" dirty="0" smtClean="0"/>
              <a:t>Потом похвалила</a:t>
            </a:r>
            <a:br>
              <a:rPr lang="ru-RU" sz="2600" dirty="0" smtClean="0"/>
            </a:br>
            <a:r>
              <a:rPr lang="ru-RU" sz="2600" dirty="0" smtClean="0"/>
              <a:t>Малышка-сестренка:</a:t>
            </a:r>
            <a:br>
              <a:rPr lang="ru-RU" sz="2600" dirty="0" smtClean="0"/>
            </a:br>
            <a:r>
              <a:rPr lang="ru-RU" sz="2600" dirty="0" smtClean="0"/>
              <a:t>— Ты очень хорошего</a:t>
            </a:r>
            <a:br>
              <a:rPr lang="ru-RU" sz="2600" dirty="0" smtClean="0"/>
            </a:br>
            <a:r>
              <a:rPr lang="ru-RU" sz="2600" dirty="0" smtClean="0"/>
              <a:t>Сделал котенка!</a:t>
            </a:r>
            <a:r>
              <a:rPr lang="ru-RU" sz="2500" dirty="0" smtClean="0"/>
              <a:t/>
            </a:r>
            <a:br>
              <a:rPr lang="ru-RU" sz="2500" dirty="0" smtClean="0"/>
            </a:br>
            <a:r>
              <a:rPr lang="ru-RU" sz="2500" dirty="0" smtClean="0"/>
              <a:t/>
            </a:r>
            <a:br>
              <a:rPr lang="ru-RU" sz="2500" dirty="0" smtClean="0"/>
            </a:br>
            <a:r>
              <a:rPr lang="ru-RU" sz="2600" dirty="0" smtClean="0"/>
              <a:t>И братец мой старший</a:t>
            </a:r>
            <a:br>
              <a:rPr lang="ru-RU" sz="2600" dirty="0" smtClean="0"/>
            </a:br>
            <a:r>
              <a:rPr lang="ru-RU" sz="2600" dirty="0" smtClean="0"/>
              <a:t>Меня похвалил,</a:t>
            </a:r>
            <a:br>
              <a:rPr lang="ru-RU" sz="2600" dirty="0" smtClean="0"/>
            </a:br>
            <a:r>
              <a:rPr lang="ru-RU" sz="2600" dirty="0" smtClean="0"/>
              <a:t>Зевнул и сказал:</a:t>
            </a:r>
            <a:br>
              <a:rPr lang="ru-RU" sz="2600" dirty="0" smtClean="0"/>
            </a:br>
            <a:r>
              <a:rPr lang="ru-RU" sz="2600" dirty="0" smtClean="0"/>
              <a:t>— Неплохой крокодил!</a:t>
            </a:r>
            <a:endParaRPr lang="ru-RU" sz="2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712968" cy="1080120"/>
          </a:xfrm>
        </p:spPr>
        <p:txBody>
          <a:bodyPr/>
          <a:lstStyle/>
          <a:p>
            <a:r>
              <a:rPr lang="ru-RU" dirty="0" smtClean="0"/>
              <a:t>Ирина Петровна </a:t>
            </a:r>
            <a:r>
              <a:rPr lang="ru-RU" dirty="0" err="1" smtClean="0"/>
              <a:t>Токмакова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419872" y="1412776"/>
            <a:ext cx="5544616" cy="4968552"/>
          </a:xfrm>
        </p:spPr>
        <p:txBody>
          <a:bodyPr/>
          <a:lstStyle/>
          <a:p>
            <a:r>
              <a:rPr lang="ru-RU" dirty="0" smtClean="0"/>
              <a:t>Род. в 1929 г. в Москве</a:t>
            </a:r>
          </a:p>
          <a:p>
            <a:r>
              <a:rPr lang="ru-RU" dirty="0" smtClean="0"/>
              <a:t>Детский поэт и прозаик, переводчик детских стихов.</a:t>
            </a:r>
          </a:p>
          <a:p>
            <a:r>
              <a:rPr lang="ru-RU" dirty="0" smtClean="0"/>
              <a:t>Окончила </a:t>
            </a:r>
            <a:r>
              <a:rPr lang="ru-RU" dirty="0" err="1" smtClean="0"/>
              <a:t>филологичес-кий</a:t>
            </a:r>
            <a:r>
              <a:rPr lang="ru-RU" dirty="0" smtClean="0"/>
              <a:t> факультет МГУ.</a:t>
            </a:r>
          </a:p>
          <a:p>
            <a:r>
              <a:rPr lang="ru-RU" dirty="0" smtClean="0"/>
              <a:t>Первый сборник стихов – перевод шведских песенок.</a:t>
            </a:r>
          </a:p>
        </p:txBody>
      </p:sp>
      <p:pic>
        <p:nvPicPr>
          <p:cNvPr id="5" name="Рисунок 4" descr="221119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412776"/>
            <a:ext cx="3024336" cy="392770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ru-RU" dirty="0" smtClean="0"/>
              <a:t>Сборники </a:t>
            </a:r>
            <a:r>
              <a:rPr lang="ru-RU" dirty="0" err="1" smtClean="0"/>
              <a:t>И.Токмаковой</a:t>
            </a:r>
            <a:endParaRPr lang="ru-RU" dirty="0"/>
          </a:p>
        </p:txBody>
      </p:sp>
      <p:pic>
        <p:nvPicPr>
          <p:cNvPr id="3" name="Рисунок 2" descr="I._Tokmakova_—_Gde_spit_rybk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124744"/>
            <a:ext cx="1905000" cy="26003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4" name="Рисунок 3" descr="I.Tokmakova_—_Zernyshk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55776" y="1124744"/>
            <a:ext cx="1905000" cy="23907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Irina_Tokmakova_—_Derevy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1520" y="3933056"/>
            <a:ext cx="1905000" cy="263842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6" name="Рисунок 5" descr="Irina_Tokmakova_—_Veselo_i_grustno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948264" y="1124744"/>
            <a:ext cx="1905000" cy="26384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7" name="Рисунок 6" descr="Irina_Tokmakova__Alya_Klyaksich_i_bukva_quotAquot.jpg"/>
          <p:cNvPicPr>
            <a:picLocks noChangeAspect="1"/>
          </p:cNvPicPr>
          <p:nvPr/>
        </p:nvPicPr>
        <p:blipFill>
          <a:blip r:embed="rId6" cstate="print"/>
          <a:srcRect b="7484"/>
          <a:stretch>
            <a:fillRect/>
          </a:stretch>
        </p:blipFill>
        <p:spPr>
          <a:xfrm>
            <a:off x="4860032" y="1124744"/>
            <a:ext cx="1905000" cy="25202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Irina_Tokmakova_—_Kroshka_VilliVinki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660232" y="3789040"/>
            <a:ext cx="1905000" cy="27336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9" name="Рисунок 8" descr="Irina_Tokmakova_—_Zvenelki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411760" y="3861048"/>
            <a:ext cx="1905000" cy="275272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0" name="Рисунок 9" descr="Tokmakova_I._—_Vechernyaya_skazka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499992" y="4005064"/>
            <a:ext cx="1905000" cy="24193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936104"/>
          </a:xfrm>
        </p:spPr>
        <p:txBody>
          <a:bodyPr/>
          <a:lstStyle/>
          <a:p>
            <a:r>
              <a:rPr lang="ru-RU" u="sng" dirty="0" smtClean="0"/>
              <a:t>Цикл стихов «Деревья»</a:t>
            </a:r>
            <a:endParaRPr lang="ru-RU" u="sng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196752"/>
            <a:ext cx="8640960" cy="5040560"/>
          </a:xfrm>
        </p:spPr>
        <p:txBody>
          <a:bodyPr/>
          <a:lstStyle/>
          <a:p>
            <a:r>
              <a:rPr lang="ru-RU" sz="3000" dirty="0" smtClean="0"/>
              <a:t>В цикле представлены девять миниатюр - портреты деревьев. </a:t>
            </a:r>
          </a:p>
          <a:p>
            <a:r>
              <a:rPr lang="ru-RU" sz="3000" dirty="0" smtClean="0"/>
              <a:t>Даются не просто описания деревьев, наиболее распространенных на значительной территории нашей страны: каждое дерево как бы включено в сферу жизни ребенка.</a:t>
            </a:r>
          </a:p>
          <a:p>
            <a:r>
              <a:rPr lang="ru-RU" sz="3000" dirty="0" smtClean="0"/>
              <a:t>Метафоры и сравнения просты, </a:t>
            </a:r>
            <a:r>
              <a:rPr lang="ru-RU" sz="3000" dirty="0" err="1" smtClean="0"/>
              <a:t>непосред-ственны</a:t>
            </a:r>
            <a:r>
              <a:rPr lang="ru-RU" sz="3000" dirty="0" smtClean="0"/>
              <a:t>, лаконичны; таким образом, они перерастают в олицетворения, близкие и понятные детям.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84976" cy="936104"/>
          </a:xfrm>
        </p:spPr>
        <p:txBody>
          <a:bodyPr/>
          <a:lstStyle/>
          <a:p>
            <a:r>
              <a:rPr lang="ru-RU" u="sng" dirty="0" smtClean="0"/>
              <a:t>Цикл стихов «Весело и грустно»</a:t>
            </a:r>
            <a:endParaRPr lang="ru-RU" u="sng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196752"/>
            <a:ext cx="8640960" cy="5040560"/>
          </a:xfrm>
        </p:spPr>
        <p:txBody>
          <a:bodyPr/>
          <a:lstStyle/>
          <a:p>
            <a:r>
              <a:rPr lang="ru-RU" sz="3000" dirty="0" smtClean="0"/>
              <a:t>Стихи из этого цикла (1969 г.) явились новым словом в детской поэзии.</a:t>
            </a:r>
          </a:p>
          <a:p>
            <a:r>
              <a:rPr lang="ru-RU" sz="3000" dirty="0" smtClean="0"/>
              <a:t>В стихотворениях «Это ничья кошка», «Я ненавижу Тарасова», «Как пятница долго тянется», «Я могу и в углу постоять» раскрывается несправедливость взрослых по отношению к ребенку. </a:t>
            </a:r>
          </a:p>
          <a:p>
            <a:r>
              <a:rPr lang="ru-RU" sz="3000" dirty="0" smtClean="0"/>
              <a:t>В этих стихах происходит спор героя с миром; ребенок высказывает обостренное чувство правды и активно проявляет свою позицию.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84976" cy="936104"/>
          </a:xfrm>
        </p:spPr>
        <p:txBody>
          <a:bodyPr/>
          <a:lstStyle/>
          <a:p>
            <a:r>
              <a:rPr lang="ru-RU" u="sng" dirty="0" smtClean="0"/>
              <a:t>Цикл стихов «Весело и грустно»</a:t>
            </a:r>
            <a:endParaRPr lang="ru-RU" u="sng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412776"/>
            <a:ext cx="8640960" cy="4824536"/>
          </a:xfrm>
        </p:spPr>
        <p:txBody>
          <a:bodyPr/>
          <a:lstStyle/>
          <a:p>
            <a:pPr hangingPunct="0"/>
            <a:r>
              <a:rPr lang="ru-RU" dirty="0" smtClean="0"/>
              <a:t>Другая сторона этого цикла – «весело». Герой смутно чувствует, что общение с живой природой помогает его исцелению. («А у меня есть ящерка..», «Я лепить никогда не учился..», «А я рано утром ..», «Это легкий-легкий шарик»). </a:t>
            </a:r>
          </a:p>
          <a:p>
            <a:pPr hangingPunct="0"/>
            <a:r>
              <a:rPr lang="ru-RU" dirty="0" smtClean="0"/>
              <a:t>Стихи, как бы написанные самим ребенком. Весело, очень весело!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84976" cy="936104"/>
          </a:xfrm>
        </p:spPr>
        <p:txBody>
          <a:bodyPr/>
          <a:lstStyle/>
          <a:p>
            <a:r>
              <a:rPr lang="ru-RU" u="sng" dirty="0" smtClean="0"/>
              <a:t>Особенности мастерства</a:t>
            </a:r>
            <a:endParaRPr lang="ru-RU" u="sng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268760"/>
            <a:ext cx="8640960" cy="4968552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dirty="0" err="1" smtClean="0"/>
              <a:t>Многожанровость</a:t>
            </a:r>
            <a:r>
              <a:rPr lang="ru-RU" dirty="0" smtClean="0"/>
              <a:t> поэзии – подписи к картинкам, считалки, колыбельные песни, лирические стихи, сюжетные, игровые стихотворения, стихотворные сказки, поэмы.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Проза – повести «Сосны шумят», «</a:t>
            </a:r>
            <a:r>
              <a:rPr lang="ru-RU" dirty="0" err="1" smtClean="0"/>
              <a:t>Ростик</a:t>
            </a:r>
            <a:r>
              <a:rPr lang="ru-RU" dirty="0" smtClean="0"/>
              <a:t> и Кеша», сказочная повесть «Аля, </a:t>
            </a:r>
            <a:r>
              <a:rPr lang="ru-RU" dirty="0" err="1" smtClean="0"/>
              <a:t>Кляксич</a:t>
            </a:r>
            <a:r>
              <a:rPr lang="ru-RU" dirty="0" smtClean="0"/>
              <a:t> и буква «А», поэтические очерки «Далеко – Нигерия», «Синие горы, золотые равнины».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712968" cy="1080120"/>
          </a:xfrm>
        </p:spPr>
        <p:txBody>
          <a:bodyPr/>
          <a:lstStyle/>
          <a:p>
            <a:r>
              <a:rPr lang="ru-RU" dirty="0" smtClean="0"/>
              <a:t>Валентин Дмитриевич Берестов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75856" y="1196752"/>
            <a:ext cx="5868144" cy="5184576"/>
          </a:xfrm>
        </p:spPr>
        <p:txBody>
          <a:bodyPr/>
          <a:lstStyle/>
          <a:p>
            <a:r>
              <a:rPr lang="ru-RU" sz="3000" dirty="0" smtClean="0"/>
              <a:t>(1928 – 1998)</a:t>
            </a:r>
          </a:p>
          <a:p>
            <a:r>
              <a:rPr lang="ru-RU" sz="3000" dirty="0" smtClean="0"/>
              <a:t>Родился в г.Мещовске Калужской области.</a:t>
            </a:r>
          </a:p>
          <a:p>
            <a:r>
              <a:rPr lang="ru-RU" sz="3000" dirty="0" smtClean="0"/>
              <a:t>Окончил исторический факультет МГУ.</a:t>
            </a:r>
          </a:p>
          <a:p>
            <a:r>
              <a:rPr lang="ru-RU" sz="3000" dirty="0" smtClean="0"/>
              <a:t>Поэт, лирик, переводчик, мемуарист, пушкинист, исследователь.</a:t>
            </a:r>
          </a:p>
          <a:p>
            <a:r>
              <a:rPr lang="ru-RU" sz="3000" dirty="0" smtClean="0"/>
              <a:t>Первая книга для детей «Про машину» вышла в 1957г.</a:t>
            </a:r>
          </a:p>
        </p:txBody>
      </p:sp>
      <p:pic>
        <p:nvPicPr>
          <p:cNvPr id="5" name="Рисунок 4" descr="Beresto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1556792"/>
            <a:ext cx="2847565" cy="394387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</p:spPr>
        <p:txBody>
          <a:bodyPr/>
          <a:lstStyle/>
          <a:p>
            <a:r>
              <a:rPr lang="ru-RU" dirty="0" smtClean="0"/>
              <a:t>Основные направления творчества: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07704" y="2780928"/>
            <a:ext cx="6779096" cy="3345235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sz="4400" dirty="0" smtClean="0"/>
              <a:t>Тема детства.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4400" dirty="0" smtClean="0"/>
              <a:t>Тема природы.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712968" cy="1512168"/>
          </a:xfrm>
        </p:spPr>
        <p:txBody>
          <a:bodyPr/>
          <a:lstStyle/>
          <a:p>
            <a:r>
              <a:rPr lang="ru-RU" sz="4000" dirty="0" smtClean="0"/>
              <a:t>Знакомство с К.И.Чуковским в годы эвакуации в Ташкенте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772816"/>
            <a:ext cx="8712968" cy="4608512"/>
          </a:xfrm>
        </p:spPr>
        <p:txBody>
          <a:bodyPr/>
          <a:lstStyle/>
          <a:p>
            <a:pPr>
              <a:buNone/>
            </a:pPr>
            <a:r>
              <a:rPr lang="ru-RU" sz="2800" dirty="0" smtClean="0"/>
              <a:t>К. И. Чуковский писал: «Этот четырнадцатилетний хилый подросток обладает талантом огромного диапазона, удивляющим всех знатоков. Его стихи </a:t>
            </a:r>
            <a:r>
              <a:rPr lang="ru-RU" sz="2800" dirty="0" err="1" smtClean="0"/>
              <a:t>классичны</a:t>
            </a:r>
            <a:r>
              <a:rPr lang="ru-RU" sz="2800" dirty="0" smtClean="0"/>
              <a:t> в лучшем смысле этого слова, он наделен тонким чувством стиля и работает с одинаковым успехом во всех жанрах, причем эта работа сочетается с высокой культурностью, с упорной работоспособностью. Его нравственный облик внушает уважение всем, кто соприкасается с ним». </a:t>
            </a:r>
            <a:r>
              <a:rPr lang="ru-RU" sz="3000" dirty="0" smtClean="0"/>
              <a:t/>
            </a:r>
            <a:br>
              <a:rPr lang="ru-RU" sz="3000" dirty="0" smtClean="0"/>
            </a:br>
            <a:endParaRPr lang="ru-RU" sz="3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ru-RU" dirty="0" smtClean="0"/>
              <a:t>Сборники </a:t>
            </a:r>
            <a:r>
              <a:rPr lang="ru-RU" smtClean="0"/>
              <a:t>В.Берестова</a:t>
            </a:r>
            <a:endParaRPr lang="ru-RU" dirty="0"/>
          </a:p>
        </p:txBody>
      </p:sp>
      <p:pic>
        <p:nvPicPr>
          <p:cNvPr id="3" name="Рисунок 2" descr="2e14a227c54f10028009f1820fb05b1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504" y="1124744"/>
            <a:ext cx="1944216" cy="28803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 descr="39960a4b718c62ce0cf8639903e2560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39752" y="1196752"/>
            <a:ext cx="2041283" cy="27363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82237_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4008" y="1196752"/>
            <a:ext cx="2088232" cy="27560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1317835626_imgv669_www.nevsepic.com.ua.jpg"/>
          <p:cNvPicPr>
            <a:picLocks noChangeAspect="1"/>
          </p:cNvPicPr>
          <p:nvPr/>
        </p:nvPicPr>
        <p:blipFill>
          <a:blip r:embed="rId5" cstate="print"/>
          <a:srcRect t="2744" r="1696" b="3944"/>
          <a:stretch>
            <a:fillRect/>
          </a:stretch>
        </p:blipFill>
        <p:spPr>
          <a:xfrm>
            <a:off x="2483768" y="4149080"/>
            <a:ext cx="1877194" cy="2448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000045820_1-15818dc148270a1c505450ebc68b286b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876256" y="1196752"/>
            <a:ext cx="2092253" cy="27809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b435082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499992" y="4077072"/>
            <a:ext cx="1872208" cy="25071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bd115.jpg"/>
          <p:cNvPicPr>
            <a:picLocks noChangeAspect="1"/>
          </p:cNvPicPr>
          <p:nvPr/>
        </p:nvPicPr>
        <p:blipFill>
          <a:blip r:embed="rId8" cstate="print"/>
          <a:srcRect l="5463" t="3507" r="5463" b="3507"/>
          <a:stretch>
            <a:fillRect/>
          </a:stretch>
        </p:blipFill>
        <p:spPr>
          <a:xfrm>
            <a:off x="539552" y="4149080"/>
            <a:ext cx="1689553" cy="2520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521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588224" y="4221088"/>
            <a:ext cx="2297725" cy="16685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/>
          <a:lstStyle/>
          <a:p>
            <a:r>
              <a:rPr lang="ru-RU" u="sng" dirty="0" smtClean="0"/>
              <a:t>Тема детства</a:t>
            </a:r>
            <a:endParaRPr lang="ru-RU" u="sng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87624" y="1412776"/>
            <a:ext cx="7499176" cy="4713387"/>
          </a:xfrm>
        </p:spPr>
        <p:txBody>
          <a:bodyPr/>
          <a:lstStyle/>
          <a:p>
            <a:r>
              <a:rPr lang="ru-RU" dirty="0" smtClean="0"/>
              <a:t>«Как я плавать научился»</a:t>
            </a:r>
          </a:p>
          <a:p>
            <a:r>
              <a:rPr lang="ru-RU" dirty="0" smtClean="0"/>
              <a:t>«Где право, где лево»</a:t>
            </a:r>
          </a:p>
          <a:p>
            <a:r>
              <a:rPr lang="ru-RU" dirty="0" smtClean="0"/>
              <a:t>«Три копейки»</a:t>
            </a:r>
          </a:p>
          <a:p>
            <a:r>
              <a:rPr lang="ru-RU" dirty="0" smtClean="0"/>
              <a:t>«</a:t>
            </a:r>
            <a:r>
              <a:rPr lang="ru-RU" dirty="0" err="1" smtClean="0"/>
              <a:t>Читалочка</a:t>
            </a:r>
            <a:r>
              <a:rPr lang="ru-RU" dirty="0" smtClean="0"/>
              <a:t>»</a:t>
            </a:r>
          </a:p>
          <a:p>
            <a:r>
              <a:rPr lang="ru-RU" dirty="0" smtClean="0"/>
              <a:t>«Приятная весть»</a:t>
            </a:r>
          </a:p>
          <a:p>
            <a:r>
              <a:rPr lang="ru-RU" dirty="0" smtClean="0"/>
              <a:t>«Сережа и гвозди»</a:t>
            </a:r>
          </a:p>
          <a:p>
            <a:r>
              <a:rPr lang="ru-RU" dirty="0" smtClean="0"/>
              <a:t>«Зритель» и др.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/>
          <a:lstStyle/>
          <a:p>
            <a:r>
              <a:rPr lang="ru-RU" u="sng" dirty="0" smtClean="0"/>
              <a:t>Тема природы</a:t>
            </a:r>
            <a:endParaRPr lang="ru-RU" u="sng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95736" y="1412776"/>
            <a:ext cx="6491064" cy="4713387"/>
          </a:xfrm>
        </p:spPr>
        <p:txBody>
          <a:bodyPr/>
          <a:lstStyle/>
          <a:p>
            <a:r>
              <a:rPr lang="ru-RU" dirty="0" smtClean="0"/>
              <a:t>«Урок листопада»</a:t>
            </a:r>
          </a:p>
          <a:p>
            <a:r>
              <a:rPr lang="ru-RU" dirty="0" smtClean="0"/>
              <a:t>«Снегопад»</a:t>
            </a:r>
          </a:p>
          <a:p>
            <a:r>
              <a:rPr lang="ru-RU" dirty="0" smtClean="0"/>
              <a:t>«Гололедица»</a:t>
            </a:r>
          </a:p>
          <a:p>
            <a:r>
              <a:rPr lang="ru-RU" dirty="0" smtClean="0"/>
              <a:t>«Петушки»</a:t>
            </a:r>
          </a:p>
          <a:p>
            <a:r>
              <a:rPr lang="ru-RU" dirty="0" smtClean="0"/>
              <a:t>«Щенок»</a:t>
            </a:r>
          </a:p>
          <a:p>
            <a:r>
              <a:rPr lang="ru-RU" dirty="0" smtClean="0"/>
              <a:t>«Гуси»</a:t>
            </a:r>
          </a:p>
          <a:p>
            <a:r>
              <a:rPr lang="ru-RU" dirty="0" smtClean="0"/>
              <a:t>«Заяц-барабанщик»</a:t>
            </a:r>
          </a:p>
          <a:p>
            <a:r>
              <a:rPr lang="ru-RU" dirty="0" smtClean="0"/>
              <a:t>«Гербарий» и др.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/>
          <a:lstStyle/>
          <a:p>
            <a:r>
              <a:rPr lang="ru-RU" u="sng" dirty="0" smtClean="0"/>
              <a:t>Особенности творчества</a:t>
            </a:r>
            <a:endParaRPr lang="ru-RU" u="sng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124744"/>
            <a:ext cx="8640960" cy="5184576"/>
          </a:xfrm>
        </p:spPr>
        <p:txBody>
          <a:bodyPr/>
          <a:lstStyle/>
          <a:p>
            <a:r>
              <a:rPr lang="ru-RU" dirty="0" smtClean="0"/>
              <a:t>Отличительная черта поэзии – юмор.</a:t>
            </a:r>
          </a:p>
          <a:p>
            <a:r>
              <a:rPr lang="ru-RU" dirty="0" smtClean="0"/>
              <a:t>Заголовки книг отражают либо замысел автора, либо отношение лирического героя – ребенка – к событию, игрушке, окружающему.</a:t>
            </a:r>
          </a:p>
          <a:p>
            <a:r>
              <a:rPr lang="ru-RU" dirty="0" smtClean="0"/>
              <a:t>Смелое обращение к тончайшим оттенкам человеческих чувств без скидок на возраст.</a:t>
            </a:r>
          </a:p>
          <a:p>
            <a:r>
              <a:rPr lang="ru-RU" dirty="0" smtClean="0"/>
              <a:t>Оживление повествования игрой слов, каламбуром, поэтической находкой.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 descr="Large confetti"/>
          <p:cNvSpPr>
            <a:spLocks noGrp="1" noChangeArrowheads="1"/>
          </p:cNvSpPr>
          <p:nvPr>
            <p:ph type="title"/>
          </p:nvPr>
        </p:nvSpPr>
        <p:spPr>
          <a:xfrm>
            <a:off x="1623659" y="764704"/>
            <a:ext cx="7510462" cy="912812"/>
          </a:xfrm>
        </p:spPr>
        <p:txBody>
          <a:bodyPr/>
          <a:lstStyle/>
          <a:p>
            <a:pPr algn="ctr" eaLnBrk="1" hangingPunct="1"/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Контактная информация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339752" y="1905000"/>
            <a:ext cx="6335936" cy="4476750"/>
          </a:xfrm>
        </p:spPr>
        <p:txBody>
          <a:bodyPr/>
          <a:lstStyle/>
          <a:p>
            <a:pPr>
              <a:buNone/>
            </a:pPr>
            <a:r>
              <a:rPr lang="ru-RU" sz="3000" dirty="0" smtClean="0"/>
              <a:t>   Гулистанский </a:t>
            </a:r>
            <a:r>
              <a:rPr lang="ru-RU" sz="3000" dirty="0"/>
              <a:t>государственный университет.</a:t>
            </a:r>
          </a:p>
          <a:p>
            <a:pPr eaLnBrk="1" hangingPunct="1">
              <a:buFontTx/>
              <a:buNone/>
            </a:pPr>
            <a:r>
              <a:rPr lang="ru-RU" sz="3000" dirty="0" smtClean="0"/>
              <a:t>  </a:t>
            </a:r>
          </a:p>
          <a:p>
            <a:pPr eaLnBrk="1" hangingPunct="1">
              <a:buFontTx/>
              <a:buNone/>
            </a:pPr>
            <a:endParaRPr lang="ru-RU" sz="3000" dirty="0"/>
          </a:p>
          <a:p>
            <a:pPr eaLnBrk="1" hangingPunct="1">
              <a:buFontTx/>
              <a:buNone/>
            </a:pPr>
            <a:r>
              <a:rPr lang="ru-RU" sz="3000" dirty="0" smtClean="0"/>
              <a:t>    </a:t>
            </a:r>
            <a:r>
              <a:rPr lang="ru-RU" sz="3000" dirty="0" err="1" smtClean="0"/>
              <a:t>Гизатулина</a:t>
            </a:r>
            <a:r>
              <a:rPr lang="ru-RU" sz="3000" dirty="0" smtClean="0"/>
              <a:t> Ольга Ивановна, преподаватель </a:t>
            </a:r>
            <a:r>
              <a:rPr lang="ru-RU" sz="3000" dirty="0"/>
              <a:t>к</a:t>
            </a:r>
            <a:r>
              <a:rPr lang="ru-RU" sz="3000" dirty="0" smtClean="0"/>
              <a:t>афедры </a:t>
            </a:r>
            <a:r>
              <a:rPr lang="ru-RU" sz="3000" dirty="0"/>
              <a:t>Р</a:t>
            </a:r>
            <a:r>
              <a:rPr lang="ru-RU" sz="3000" dirty="0" smtClean="0"/>
              <a:t>усского языка и литературы.</a:t>
            </a:r>
          </a:p>
          <a:p>
            <a:pPr eaLnBrk="1" hangingPunct="1">
              <a:buFontTx/>
              <a:buNone/>
            </a:pPr>
            <a:r>
              <a:rPr lang="ru-RU" sz="3000" dirty="0" smtClean="0"/>
              <a:t>    </a:t>
            </a:r>
            <a:endParaRPr lang="ru-RU" sz="3000" dirty="0"/>
          </a:p>
          <a:p>
            <a:pPr eaLnBrk="1" hangingPunct="1">
              <a:buFontTx/>
              <a:buNone/>
            </a:pPr>
            <a:r>
              <a:rPr lang="en-US" sz="3000" dirty="0" smtClean="0"/>
              <a:t>E-mail: </a:t>
            </a:r>
            <a:r>
              <a:rPr lang="en-US" sz="3000" dirty="0" smtClean="0">
                <a:hlinkClick r:id="rId2"/>
              </a:rPr>
              <a:t>stefa77777@mail.ru</a:t>
            </a:r>
            <a:endParaRPr lang="en-US" sz="3000" dirty="0" smtClean="0"/>
          </a:p>
          <a:p>
            <a:pPr eaLnBrk="1" hangingPunct="1">
              <a:buFontTx/>
              <a:buNone/>
            </a:pPr>
            <a:endParaRPr lang="ru-RU" sz="1800" dirty="0" smtClean="0"/>
          </a:p>
          <a:p>
            <a:pPr eaLnBrk="1" hangingPunct="1">
              <a:buFontTx/>
              <a:buNone/>
            </a:pPr>
            <a:endParaRPr lang="en-US" sz="1800" dirty="0" smtClean="0"/>
          </a:p>
          <a:p>
            <a:pPr algn="r" eaLnBrk="1" hangingPunct="1">
              <a:buFontTx/>
              <a:buNone/>
            </a:pPr>
            <a:r>
              <a:rPr lang="ru-RU" sz="3000" dirty="0" smtClean="0"/>
              <a:t>Спасибо за внимание!</a:t>
            </a:r>
          </a:p>
          <a:p>
            <a:pPr eaLnBrk="1" hangingPunct="1">
              <a:buFontTx/>
              <a:buNone/>
            </a:pPr>
            <a:endParaRPr lang="ru-RU" dirty="0" smtClean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390" y="2060848"/>
            <a:ext cx="1643362" cy="1491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394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712968" cy="1080120"/>
          </a:xfrm>
        </p:spPr>
        <p:txBody>
          <a:bodyPr/>
          <a:lstStyle/>
          <a:p>
            <a:r>
              <a:rPr lang="ru-RU" dirty="0" smtClean="0"/>
              <a:t>Екатерина Васильевна Серова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419872" y="1412776"/>
            <a:ext cx="5544616" cy="4968552"/>
          </a:xfrm>
        </p:spPr>
        <p:txBody>
          <a:bodyPr/>
          <a:lstStyle/>
          <a:p>
            <a:r>
              <a:rPr lang="ru-RU" dirty="0" smtClean="0"/>
              <a:t>(1919 – 2008)</a:t>
            </a:r>
          </a:p>
          <a:p>
            <a:r>
              <a:rPr lang="ru-RU" dirty="0" smtClean="0"/>
              <a:t>Родилась в Вологде.</a:t>
            </a:r>
          </a:p>
          <a:p>
            <a:r>
              <a:rPr lang="ru-RU" dirty="0" smtClean="0"/>
              <a:t>В 1924 семья переехала в Ленинград.</a:t>
            </a:r>
          </a:p>
          <a:p>
            <a:r>
              <a:rPr lang="ru-RU" dirty="0" smtClean="0"/>
              <a:t>В 50-е годы посещала кружок при детском издательстве </a:t>
            </a:r>
            <a:r>
              <a:rPr lang="ru-RU" dirty="0" err="1" smtClean="0"/>
              <a:t>Детгиз</a:t>
            </a:r>
            <a:r>
              <a:rPr lang="ru-RU" dirty="0" smtClean="0"/>
              <a:t>.</a:t>
            </a:r>
          </a:p>
          <a:p>
            <a:r>
              <a:rPr lang="ru-RU" dirty="0" smtClean="0"/>
              <a:t>Вышел первый сб. «Наши цветы» (1957).</a:t>
            </a:r>
            <a:endParaRPr lang="ru-RU" dirty="0"/>
          </a:p>
        </p:txBody>
      </p:sp>
      <p:pic>
        <p:nvPicPr>
          <p:cNvPr id="4" name="Рисунок 3" descr="02832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1556792"/>
            <a:ext cx="2736304" cy="371225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ru-RU" dirty="0" smtClean="0"/>
              <a:t>Сборники Е.Серовой</a:t>
            </a:r>
            <a:endParaRPr lang="ru-RU" dirty="0"/>
          </a:p>
        </p:txBody>
      </p:sp>
      <p:pic>
        <p:nvPicPr>
          <p:cNvPr id="3" name="Рисунок 2" descr="46bfcb92332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9389" y="1124744"/>
            <a:ext cx="1990363" cy="280831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4" name="Рисунок 3" descr="104ecd8c9c0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83769" y="1124744"/>
            <a:ext cx="2066216" cy="280831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5" name="Рисунок 4" descr="0_117f44_1c8beeaa_orig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92280" y="1196752"/>
            <a:ext cx="1905000" cy="257175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9" name="Рисунок 8" descr="c8156400649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860032" y="1124744"/>
            <a:ext cx="2105025" cy="280831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0" name="Рисунок 9" descr="a9a46e730b1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547664" y="3789040"/>
            <a:ext cx="2050934" cy="278092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1" name="Рисунок 10" descr="d32602d123f0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851920" y="3861048"/>
            <a:ext cx="2087019" cy="268796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2" name="Рисунок 11" descr="podskazhi-slovechko_383871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228184" y="3789040"/>
            <a:ext cx="2028056" cy="269985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Писатели о Е.Серовой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600200"/>
            <a:ext cx="8435280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«Спасибо за чудесный подарок. Еще и еще раз перечитываю Вашу книжку. И – как всегда при встрече с подлинным искусством – "Цветы" Ваши доставляют мне радость. Вот уж подлинно Вы... оторвали от неба лоскуток, чуть-чуть поколдовали – и сделали цветок!»</a:t>
            </a:r>
          </a:p>
          <a:p>
            <a:pPr algn="r">
              <a:buNone/>
            </a:pPr>
            <a:r>
              <a:rPr lang="ru-RU" dirty="0" smtClean="0"/>
              <a:t>В.Бианки. 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Писатели о Е.Серовой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988840"/>
            <a:ext cx="8435280" cy="413732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sz="3600" dirty="0" smtClean="0"/>
              <a:t>«Ваши "Цветы" открыли дорогу стихам о природе. Они объединили и продолжают объединять множество людей». </a:t>
            </a:r>
          </a:p>
          <a:p>
            <a:pPr algn="r">
              <a:buNone/>
            </a:pPr>
            <a:r>
              <a:rPr lang="ru-RU" sz="3600" dirty="0" smtClean="0"/>
              <a:t>В.Берестов.</a:t>
            </a:r>
            <a:r>
              <a:rPr lang="ru-RU" dirty="0" smtClean="0"/>
              <a:t> 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 smtClean="0"/>
              <a:t>Цикл стихов «Лужайка»</a:t>
            </a:r>
            <a:endParaRPr lang="ru-RU" u="sng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628800"/>
            <a:ext cx="8435280" cy="4497363"/>
          </a:xfrm>
        </p:spPr>
        <p:txBody>
          <a:bodyPr/>
          <a:lstStyle/>
          <a:p>
            <a:r>
              <a:rPr lang="ru-RU" dirty="0" smtClean="0"/>
              <a:t>Цикл стихов о цветах знакомит детей с цветами, растущими на лугу, в поле, в лесу, на реке: подснежник, ландыш, незабудки, одуванчик, гвоздика, фиалка и др. </a:t>
            </a:r>
          </a:p>
          <a:p>
            <a:r>
              <a:rPr lang="ru-RU" dirty="0" smtClean="0"/>
              <a:t>Идея создания цикла заключена во вступительном слове к сборнику «Отчего ты, рожь, золотая?»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496944" cy="994122"/>
          </a:xfrm>
        </p:spPr>
        <p:txBody>
          <a:bodyPr/>
          <a:lstStyle/>
          <a:p>
            <a:r>
              <a:rPr lang="ru-RU" u="sng" dirty="0" smtClean="0"/>
              <a:t>Особенности цикла «Лужайка»</a:t>
            </a:r>
            <a:endParaRPr lang="ru-RU" u="sng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484784"/>
            <a:ext cx="8435280" cy="4752528"/>
          </a:xfrm>
        </p:spPr>
        <p:txBody>
          <a:bodyPr/>
          <a:lstStyle/>
          <a:p>
            <a:pPr marL="514350" indent="-514350" hangingPunct="0">
              <a:buFont typeface="+mj-lt"/>
              <a:buAutoNum type="arabicPeriod"/>
            </a:pPr>
            <a:r>
              <a:rPr lang="ru-RU" dirty="0" smtClean="0"/>
              <a:t>Использует олицетворение, элементы антропоморфизма, сравнения и метафоры.</a:t>
            </a:r>
          </a:p>
          <a:p>
            <a:pPr marL="514350" indent="-514350" hangingPunct="0">
              <a:buFont typeface="+mj-lt"/>
              <a:buAutoNum type="arabicPeriod"/>
            </a:pPr>
            <a:r>
              <a:rPr lang="ru-RU" dirty="0" smtClean="0"/>
              <a:t>Строит описание или на ярких чертах внешнего вида, или на необычном названии. </a:t>
            </a:r>
          </a:p>
          <a:p>
            <a:pPr marL="514350" indent="-514350" hangingPunct="0">
              <a:buFont typeface="+mj-lt"/>
              <a:buAutoNum type="arabicPeriod"/>
            </a:pPr>
            <a:r>
              <a:rPr lang="ru-RU" dirty="0" smtClean="0"/>
              <a:t>Идет сопоставление цветка и ребенка.</a:t>
            </a:r>
          </a:p>
          <a:p>
            <a:pPr marL="514350" indent="-514350" hangingPunct="0">
              <a:buFont typeface="+mj-lt"/>
              <a:buAutoNum type="arabicPeriod"/>
            </a:pPr>
            <a:r>
              <a:rPr lang="ru-RU" dirty="0" smtClean="0"/>
              <a:t>Использует обращение к читателю (стих. «Добрый великан»).</a:t>
            </a:r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496944" cy="994122"/>
          </a:xfrm>
        </p:spPr>
        <p:txBody>
          <a:bodyPr/>
          <a:lstStyle/>
          <a:p>
            <a:r>
              <a:rPr lang="ru-RU" u="sng" dirty="0" smtClean="0"/>
              <a:t>Тема детства</a:t>
            </a:r>
            <a:endParaRPr lang="ru-RU" u="sng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9592" y="1628800"/>
            <a:ext cx="7787208" cy="4608512"/>
          </a:xfrm>
        </p:spPr>
        <p:txBody>
          <a:bodyPr/>
          <a:lstStyle/>
          <a:p>
            <a:pPr marL="514350" indent="-514350" hangingPunct="0">
              <a:buFont typeface="+mj-lt"/>
              <a:buAutoNum type="arabicPeriod"/>
            </a:pPr>
            <a:r>
              <a:rPr lang="ru-RU" sz="3600" dirty="0" smtClean="0"/>
              <a:t>Сб. «Мамин день».</a:t>
            </a:r>
          </a:p>
          <a:p>
            <a:pPr marL="514350" indent="-514350" hangingPunct="0">
              <a:buFont typeface="+mj-lt"/>
              <a:buAutoNum type="arabicPeriod"/>
            </a:pPr>
            <a:r>
              <a:rPr lang="ru-RU" sz="3600" dirty="0" smtClean="0"/>
              <a:t>Сб. «Наши знакомые». </a:t>
            </a:r>
          </a:p>
          <a:p>
            <a:pPr marL="514350" indent="-514350" hangingPunct="0">
              <a:buFont typeface="+mj-lt"/>
              <a:buAutoNum type="arabicPeriod"/>
            </a:pPr>
            <a:r>
              <a:rPr lang="ru-RU" sz="3600" dirty="0" smtClean="0"/>
              <a:t>Сб. «Вот как мы живем».</a:t>
            </a:r>
          </a:p>
          <a:p>
            <a:pPr marL="514350" indent="-514350" hangingPunct="0">
              <a:buFont typeface="+mj-lt"/>
              <a:buAutoNum type="arabicPeriod"/>
            </a:pPr>
            <a:r>
              <a:rPr lang="ru-RU" sz="3600" dirty="0" smtClean="0"/>
              <a:t>Сб. «Про Гришу и Мишу».</a:t>
            </a:r>
          </a:p>
          <a:p>
            <a:pPr marL="514350" indent="-514350" hangingPunct="0">
              <a:buFont typeface="+mj-lt"/>
              <a:buAutoNum type="arabicPeriod"/>
            </a:pPr>
            <a:r>
              <a:rPr lang="ru-RU" sz="3600" dirty="0" smtClean="0"/>
              <a:t>Сб. «Солнце в доме».</a:t>
            </a:r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colormaster">
  <a:themeElements>
    <a:clrScheme name="1_colormaster 2">
      <a:dk1>
        <a:srgbClr val="000000"/>
      </a:dk1>
      <a:lt1>
        <a:srgbClr val="99CCFF"/>
      </a:lt1>
      <a:dk2>
        <a:srgbClr val="1C1C1C"/>
      </a:dk2>
      <a:lt2>
        <a:srgbClr val="4D4D4D"/>
      </a:lt2>
      <a:accent1>
        <a:srgbClr val="CC0066"/>
      </a:accent1>
      <a:accent2>
        <a:srgbClr val="3366FF"/>
      </a:accent2>
      <a:accent3>
        <a:srgbClr val="CAE2FF"/>
      </a:accent3>
      <a:accent4>
        <a:srgbClr val="000000"/>
      </a:accent4>
      <a:accent5>
        <a:srgbClr val="E2AAB8"/>
      </a:accent5>
      <a:accent6>
        <a:srgbClr val="2D5CE7"/>
      </a:accent6>
      <a:hlink>
        <a:srgbClr val="FF0000"/>
      </a:hlink>
      <a:folHlink>
        <a:srgbClr val="FFFF00"/>
      </a:folHlink>
    </a:clrScheme>
    <a:fontScheme name="1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colormaster">
  <a:themeElements>
    <a:clrScheme name="2_colormaster 2">
      <a:dk1>
        <a:srgbClr val="000000"/>
      </a:dk1>
      <a:lt1>
        <a:srgbClr val="99CCFF"/>
      </a:lt1>
      <a:dk2>
        <a:srgbClr val="1C1C1C"/>
      </a:dk2>
      <a:lt2>
        <a:srgbClr val="4D4D4D"/>
      </a:lt2>
      <a:accent1>
        <a:srgbClr val="CC0066"/>
      </a:accent1>
      <a:accent2>
        <a:srgbClr val="3366FF"/>
      </a:accent2>
      <a:accent3>
        <a:srgbClr val="CAE2FF"/>
      </a:accent3>
      <a:accent4>
        <a:srgbClr val="000000"/>
      </a:accent4>
      <a:accent5>
        <a:srgbClr val="E2AAB8"/>
      </a:accent5>
      <a:accent6>
        <a:srgbClr val="2D5CE7"/>
      </a:accent6>
      <a:hlink>
        <a:srgbClr val="FF0000"/>
      </a:hlink>
      <a:folHlink>
        <a:srgbClr val="FFFF00"/>
      </a:folHlink>
    </a:clrScheme>
    <a:fontScheme name="2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3_colormaster">
  <a:themeElements>
    <a:clrScheme name="3_colormaster 8">
      <a:dk1>
        <a:srgbClr val="000000"/>
      </a:dk1>
      <a:lt1>
        <a:srgbClr val="64F0BE"/>
      </a:lt1>
      <a:dk2>
        <a:srgbClr val="1C1C1C"/>
      </a:dk2>
      <a:lt2>
        <a:srgbClr val="4D4D4D"/>
      </a:lt2>
      <a:accent1>
        <a:srgbClr val="008000"/>
      </a:accent1>
      <a:accent2>
        <a:srgbClr val="00FFFF"/>
      </a:accent2>
      <a:accent3>
        <a:srgbClr val="B8F6DB"/>
      </a:accent3>
      <a:accent4>
        <a:srgbClr val="000000"/>
      </a:accent4>
      <a:accent5>
        <a:srgbClr val="AAC0AA"/>
      </a:accent5>
      <a:accent6>
        <a:srgbClr val="00E7E7"/>
      </a:accent6>
      <a:hlink>
        <a:srgbClr val="3366FF"/>
      </a:hlink>
      <a:folHlink>
        <a:srgbClr val="FFCC66"/>
      </a:folHlink>
    </a:clrScheme>
    <a:fontScheme name="3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4_colormaster">
  <a:themeElements>
    <a:clrScheme name="4_colormaster 8">
      <a:dk1>
        <a:srgbClr val="000000"/>
      </a:dk1>
      <a:lt1>
        <a:srgbClr val="64F0BE"/>
      </a:lt1>
      <a:dk2>
        <a:srgbClr val="1C1C1C"/>
      </a:dk2>
      <a:lt2>
        <a:srgbClr val="4D4D4D"/>
      </a:lt2>
      <a:accent1>
        <a:srgbClr val="008000"/>
      </a:accent1>
      <a:accent2>
        <a:srgbClr val="00FFFF"/>
      </a:accent2>
      <a:accent3>
        <a:srgbClr val="B8F6DB"/>
      </a:accent3>
      <a:accent4>
        <a:srgbClr val="000000"/>
      </a:accent4>
      <a:accent5>
        <a:srgbClr val="AAC0AA"/>
      </a:accent5>
      <a:accent6>
        <a:srgbClr val="00E7E7"/>
      </a:accent6>
      <a:hlink>
        <a:srgbClr val="3366FF"/>
      </a:hlink>
      <a:folHlink>
        <a:srgbClr val="FFCC66"/>
      </a:folHlink>
    </a:clrScheme>
    <a:fontScheme name="4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5_colormaster">
  <a:themeElements>
    <a:clrScheme name="5_colormaster 8">
      <a:dk1>
        <a:srgbClr val="000000"/>
      </a:dk1>
      <a:lt1>
        <a:srgbClr val="64F0BE"/>
      </a:lt1>
      <a:dk2>
        <a:srgbClr val="1C1C1C"/>
      </a:dk2>
      <a:lt2>
        <a:srgbClr val="4D4D4D"/>
      </a:lt2>
      <a:accent1>
        <a:srgbClr val="008000"/>
      </a:accent1>
      <a:accent2>
        <a:srgbClr val="00FFFF"/>
      </a:accent2>
      <a:accent3>
        <a:srgbClr val="B8F6DB"/>
      </a:accent3>
      <a:accent4>
        <a:srgbClr val="000000"/>
      </a:accent4>
      <a:accent5>
        <a:srgbClr val="AAC0AA"/>
      </a:accent5>
      <a:accent6>
        <a:srgbClr val="00E7E7"/>
      </a:accent6>
      <a:hlink>
        <a:srgbClr val="3366FF"/>
      </a:hlink>
      <a:folHlink>
        <a:srgbClr val="FFCC66"/>
      </a:folHlink>
    </a:clrScheme>
    <a:fontScheme name="5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5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6_colormaster">
  <a:themeElements>
    <a:clrScheme name="6_colormaster 14">
      <a:dk1>
        <a:srgbClr val="000000"/>
      </a:dk1>
      <a:lt1>
        <a:srgbClr val="FF99CC"/>
      </a:lt1>
      <a:dk2>
        <a:srgbClr val="1C1C1C"/>
      </a:dk2>
      <a:lt2>
        <a:srgbClr val="4D4D4D"/>
      </a:lt2>
      <a:accent1>
        <a:srgbClr val="FF0000"/>
      </a:accent1>
      <a:accent2>
        <a:srgbClr val="FF99CC"/>
      </a:accent2>
      <a:accent3>
        <a:srgbClr val="FFCAE2"/>
      </a:accent3>
      <a:accent4>
        <a:srgbClr val="000000"/>
      </a:accent4>
      <a:accent5>
        <a:srgbClr val="FFAAAA"/>
      </a:accent5>
      <a:accent6>
        <a:srgbClr val="E78AB9"/>
      </a:accent6>
      <a:hlink>
        <a:srgbClr val="9933FF"/>
      </a:hlink>
      <a:folHlink>
        <a:srgbClr val="44C63A"/>
      </a:folHlink>
    </a:clrScheme>
    <a:fontScheme name="6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6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7_colormaster">
  <a:themeElements>
    <a:clrScheme name="7_colormaster 14">
      <a:dk1>
        <a:srgbClr val="000000"/>
      </a:dk1>
      <a:lt1>
        <a:srgbClr val="FF99CC"/>
      </a:lt1>
      <a:dk2>
        <a:srgbClr val="1C1C1C"/>
      </a:dk2>
      <a:lt2>
        <a:srgbClr val="4D4D4D"/>
      </a:lt2>
      <a:accent1>
        <a:srgbClr val="FF0000"/>
      </a:accent1>
      <a:accent2>
        <a:srgbClr val="FF99CC"/>
      </a:accent2>
      <a:accent3>
        <a:srgbClr val="FFCAE2"/>
      </a:accent3>
      <a:accent4>
        <a:srgbClr val="000000"/>
      </a:accent4>
      <a:accent5>
        <a:srgbClr val="FFAAAA"/>
      </a:accent5>
      <a:accent6>
        <a:srgbClr val="E78AB9"/>
      </a:accent6>
      <a:hlink>
        <a:srgbClr val="9933FF"/>
      </a:hlink>
      <a:folHlink>
        <a:srgbClr val="44C63A"/>
      </a:folHlink>
    </a:clrScheme>
    <a:fontScheme name="7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7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8_colormaster">
  <a:themeElements>
    <a:clrScheme name="8_colormaster 14">
      <a:dk1>
        <a:srgbClr val="000000"/>
      </a:dk1>
      <a:lt1>
        <a:srgbClr val="FF99CC"/>
      </a:lt1>
      <a:dk2>
        <a:srgbClr val="1C1C1C"/>
      </a:dk2>
      <a:lt2>
        <a:srgbClr val="4D4D4D"/>
      </a:lt2>
      <a:accent1>
        <a:srgbClr val="FF0000"/>
      </a:accent1>
      <a:accent2>
        <a:srgbClr val="FF99CC"/>
      </a:accent2>
      <a:accent3>
        <a:srgbClr val="FFCAE2"/>
      </a:accent3>
      <a:accent4>
        <a:srgbClr val="000000"/>
      </a:accent4>
      <a:accent5>
        <a:srgbClr val="FFAAAA"/>
      </a:accent5>
      <a:accent6>
        <a:srgbClr val="E78AB9"/>
      </a:accent6>
      <a:hlink>
        <a:srgbClr val="9933FF"/>
      </a:hlink>
      <a:folHlink>
        <a:srgbClr val="44C63A"/>
      </a:folHlink>
    </a:clrScheme>
    <a:fontScheme name="8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8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Обрывная аппликация</Template>
  <TotalTime>244</TotalTime>
  <Words>938</Words>
  <Application>Microsoft Office PowerPoint</Application>
  <PresentationFormat>Экран (4:3)</PresentationFormat>
  <Paragraphs>113</Paragraphs>
  <Slides>25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8</vt:i4>
      </vt:variant>
      <vt:variant>
        <vt:lpstr>Заголовки слайдов</vt:lpstr>
      </vt:variant>
      <vt:variant>
        <vt:i4>25</vt:i4>
      </vt:variant>
    </vt:vector>
  </HeadingPairs>
  <TitlesOfParts>
    <vt:vector size="35" baseType="lpstr">
      <vt:lpstr>Arial</vt:lpstr>
      <vt:lpstr>Calibri</vt:lpstr>
      <vt:lpstr>1_colormaster</vt:lpstr>
      <vt:lpstr>2_colormaster</vt:lpstr>
      <vt:lpstr>3_colormaster</vt:lpstr>
      <vt:lpstr>4_colormaster</vt:lpstr>
      <vt:lpstr>5_colormaster</vt:lpstr>
      <vt:lpstr>6_colormaster</vt:lpstr>
      <vt:lpstr>7_colormaster</vt:lpstr>
      <vt:lpstr>8_colormaster</vt:lpstr>
      <vt:lpstr>Детская поэзия второй половины ХХ века  (Е.Серова, И.Токмакова, В.Берестов)</vt:lpstr>
      <vt:lpstr>Основные направления творчества:</vt:lpstr>
      <vt:lpstr>Екатерина Васильевна Серова</vt:lpstr>
      <vt:lpstr>Сборники Е.Серовой</vt:lpstr>
      <vt:lpstr>Писатели о Е.Серовой</vt:lpstr>
      <vt:lpstr>Писатели о Е.Серовой</vt:lpstr>
      <vt:lpstr>Цикл стихов «Лужайка»</vt:lpstr>
      <vt:lpstr>Особенности цикла «Лужайка»</vt:lpstr>
      <vt:lpstr>Тема детства</vt:lpstr>
      <vt:lpstr>Тема детства</vt:lpstr>
      <vt:lpstr>Особенности стихотворений</vt:lpstr>
      <vt:lpstr>Полдня рисовал я красавца-коня</vt:lpstr>
      <vt:lpstr>Ирина Петровна Токмакова</vt:lpstr>
      <vt:lpstr>Сборники И.Токмаковой</vt:lpstr>
      <vt:lpstr>Цикл стихов «Деревья»</vt:lpstr>
      <vt:lpstr>Цикл стихов «Весело и грустно»</vt:lpstr>
      <vt:lpstr>Цикл стихов «Весело и грустно»</vt:lpstr>
      <vt:lpstr>Особенности мастерства</vt:lpstr>
      <vt:lpstr>Валентин Дмитриевич Берестов</vt:lpstr>
      <vt:lpstr>Знакомство с К.И.Чуковским в годы эвакуации в Ташкенте</vt:lpstr>
      <vt:lpstr>Сборники В.Берестова</vt:lpstr>
      <vt:lpstr>Тема детства</vt:lpstr>
      <vt:lpstr>Тема природы</vt:lpstr>
      <vt:lpstr>Особенности творчества</vt:lpstr>
      <vt:lpstr>Контактная информация</vt:lpstr>
    </vt:vector>
  </TitlesOfParts>
  <Company>Reanimator Extreme Edition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Наталья</dc:creator>
  <cp:lastModifiedBy>User</cp:lastModifiedBy>
  <cp:revision>43</cp:revision>
  <dcterms:created xsi:type="dcterms:W3CDTF">2015-04-12T14:21:22Z</dcterms:created>
  <dcterms:modified xsi:type="dcterms:W3CDTF">2020-03-19T06:01:47Z</dcterms:modified>
</cp:coreProperties>
</file>